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1" r:id="rId6"/>
    <p:sldId id="272" r:id="rId7"/>
    <p:sldId id="279" r:id="rId8"/>
    <p:sldId id="278" r:id="rId9"/>
    <p:sldId id="273" r:id="rId10"/>
    <p:sldId id="274" r:id="rId11"/>
    <p:sldId id="283" r:id="rId12"/>
    <p:sldId id="281" r:id="rId13"/>
    <p:sldId id="282" r:id="rId14"/>
    <p:sldId id="275" r:id="rId15"/>
    <p:sldId id="276" r:id="rId16"/>
    <p:sldId id="280" r:id="rId17"/>
    <p:sldId id="277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48" autoAdjust="0"/>
  </p:normalViewPr>
  <p:slideViewPr>
    <p:cSldViewPr snapToGrid="0">
      <p:cViewPr varScale="1">
        <p:scale>
          <a:sx n="70" d="100"/>
          <a:sy n="70" d="100"/>
        </p:scale>
        <p:origin x="63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16/12/2021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16/12/2021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dirty="0"/>
              <a:t>Educ360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694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1BE170-2D6A-4F23-959F-F3FDD7EE17C8}" type="datetime1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821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428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B1F27E-7DAF-45D3-90B3-991C8DB57655}" type="datetime1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239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673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9726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6DEE47-7D13-43F4-ABED-3A5080F68646}" type="datetime1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282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36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3381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114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A46BD8-7B90-4F0C-B77B-34482E71BE4B}" type="datetime1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9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16/12/2021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356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rtugol-webstudio.cubos.io/id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00" y="168965"/>
            <a:ext cx="1376818" cy="895244"/>
          </a:xfrm>
        </p:spPr>
        <p:txBody>
          <a:bodyPr rtlCol="0">
            <a:noAutofit/>
          </a:bodyPr>
          <a:lstStyle/>
          <a:p>
            <a:pPr rtl="0"/>
            <a:r>
              <a:rPr lang="pt-BR" sz="5100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3113" y="374176"/>
            <a:ext cx="6168887" cy="484822"/>
          </a:xfrm>
        </p:spPr>
        <p:txBody>
          <a:bodyPr rtlCol="0">
            <a:noAutofit/>
          </a:bodyPr>
          <a:lstStyle/>
          <a:p>
            <a:pPr rtl="0"/>
            <a:r>
              <a:rPr lang="en-US" sz="2200" dirty="0" err="1">
                <a:solidFill>
                  <a:srgbClr val="7CEBFF"/>
                </a:solidFill>
              </a:rPr>
              <a:t>Programação</a:t>
            </a:r>
            <a:r>
              <a:rPr lang="en-US" sz="2200" dirty="0">
                <a:solidFill>
                  <a:srgbClr val="7CEBFF"/>
                </a:solidFill>
              </a:rPr>
              <a:t> </a:t>
            </a:r>
            <a:r>
              <a:rPr lang="en-US" sz="2200" dirty="0" err="1">
                <a:solidFill>
                  <a:srgbClr val="7CEBFF"/>
                </a:solidFill>
              </a:rPr>
              <a:t>orientada</a:t>
            </a:r>
            <a:r>
              <a:rPr lang="en-US" sz="2200" dirty="0">
                <a:solidFill>
                  <a:srgbClr val="7CEBFF"/>
                </a:solidFill>
              </a:rPr>
              <a:t> a </a:t>
            </a:r>
            <a:r>
              <a:rPr lang="en-US" sz="2200" dirty="0" err="1">
                <a:solidFill>
                  <a:srgbClr val="7CEBFF"/>
                </a:solidFill>
              </a:rPr>
              <a:t>objetos</a:t>
            </a:r>
            <a:endParaRPr lang="pt-BR" sz="22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B94A0-DD17-46AC-839F-79981BB5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Sugestão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05B9D-A417-4732-8BE4-73AEF633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mudar a </a:t>
            </a:r>
            <a:r>
              <a:rPr lang="en-US" dirty="0" err="1"/>
              <a:t>maneira</a:t>
            </a:r>
            <a:r>
              <a:rPr lang="en-US" dirty="0"/>
              <a:t> de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coisas</a:t>
            </a:r>
            <a:r>
              <a:rPr lang="en-US" dirty="0"/>
              <a:t>. 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mudar o </a:t>
            </a:r>
            <a:r>
              <a:rPr lang="en-US" dirty="0" err="1"/>
              <a:t>paradigma</a:t>
            </a:r>
            <a:r>
              <a:rPr lang="en-US" dirty="0"/>
              <a:t>.</a:t>
            </a:r>
          </a:p>
          <a:p>
            <a:r>
              <a:rPr lang="en-US" dirty="0" err="1"/>
              <a:t>Vamos</a:t>
            </a:r>
            <a:r>
              <a:rPr lang="en-US" dirty="0"/>
              <a:t> usar o </a:t>
            </a:r>
            <a:r>
              <a:rPr lang="en-US" dirty="0" err="1"/>
              <a:t>exemplo</a:t>
            </a:r>
            <a:r>
              <a:rPr lang="en-US" dirty="0"/>
              <a:t> do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fizemos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futebol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961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la De Futebol Infantil Campo Semiprofissional Preto com Branco BBR TOYS  em Promoção | Ofertas na Americanas">
            <a:extLst>
              <a:ext uri="{FF2B5EF4-FFF2-40B4-BE49-F238E27FC236}">
                <a16:creationId xmlns:a16="http://schemas.microsoft.com/office/drawing/2014/main" id="{751F093D-AACC-4E15-B258-211B3F3F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891252"/>
            <a:ext cx="4524315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818805-15B7-49D4-8377-FBA16E109CDB}"/>
              </a:ext>
            </a:extLst>
          </p:cNvPr>
          <p:cNvSpPr txBox="1"/>
          <p:nvPr/>
        </p:nvSpPr>
        <p:spPr>
          <a:xfrm>
            <a:off x="5852160" y="891252"/>
            <a:ext cx="5872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Características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Forma: redonda</a:t>
            </a:r>
          </a:p>
          <a:p>
            <a:endParaRPr lang="en-US" dirty="0"/>
          </a:p>
          <a:p>
            <a:r>
              <a:rPr lang="en-US" dirty="0"/>
              <a:t>Cores: </a:t>
            </a:r>
            <a:r>
              <a:rPr lang="en-US" dirty="0" err="1"/>
              <a:t>branca</a:t>
            </a:r>
            <a:r>
              <a:rPr lang="en-US" dirty="0"/>
              <a:t> e </a:t>
            </a:r>
            <a:r>
              <a:rPr lang="en-US" dirty="0" err="1"/>
              <a:t>preta</a:t>
            </a:r>
            <a:endParaRPr lang="en-US" dirty="0"/>
          </a:p>
          <a:p>
            <a:endParaRPr lang="en-US" dirty="0"/>
          </a:p>
          <a:p>
            <a:r>
              <a:rPr lang="pt-BR" dirty="0"/>
              <a:t>Estilo: um pentágono de cor preta cercado de 5 pentágonos  de cor branca</a:t>
            </a:r>
          </a:p>
          <a:p>
            <a:endParaRPr lang="pt-BR" dirty="0"/>
          </a:p>
          <a:p>
            <a:r>
              <a:rPr lang="pt-BR" dirty="0"/>
              <a:t>Materiais:  poliuretano, poliestireno e borracha.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Ações possíveis:</a:t>
            </a:r>
          </a:p>
          <a:p>
            <a:endParaRPr lang="pt-BR" dirty="0"/>
          </a:p>
          <a:p>
            <a:r>
              <a:rPr lang="pt-BR" dirty="0"/>
              <a:t>Criar bola</a:t>
            </a:r>
          </a:p>
        </p:txBody>
      </p:sp>
    </p:spTree>
    <p:extLst>
      <p:ext uri="{BB962C8B-B14F-4D97-AF65-F5344CB8AC3E}">
        <p14:creationId xmlns:p14="http://schemas.microsoft.com/office/powerpoint/2010/main" val="113416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A13B28-39B5-41C3-ADBB-E6BD9D72C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7"/>
          <a:stretch/>
        </p:blipFill>
        <p:spPr bwMode="auto">
          <a:xfrm>
            <a:off x="412750" y="869568"/>
            <a:ext cx="4758690" cy="511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CF5CCAC-EE0D-4951-96F5-15B10EC02173}"/>
              </a:ext>
            </a:extLst>
          </p:cNvPr>
          <p:cNvSpPr txBox="1"/>
          <p:nvPr/>
        </p:nvSpPr>
        <p:spPr>
          <a:xfrm>
            <a:off x="5717927" y="1010521"/>
            <a:ext cx="5872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Características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Nome: Sr. Carrasco</a:t>
            </a:r>
          </a:p>
          <a:p>
            <a:endParaRPr lang="en-US" dirty="0"/>
          </a:p>
          <a:p>
            <a:r>
              <a:rPr lang="en-US" dirty="0"/>
              <a:t>Altura: 1,80m</a:t>
            </a:r>
          </a:p>
          <a:p>
            <a:endParaRPr lang="en-US" dirty="0"/>
          </a:p>
          <a:p>
            <a:r>
              <a:rPr lang="pt-BR" dirty="0"/>
              <a:t>Certificado pela FIFA?: Sim</a:t>
            </a:r>
          </a:p>
          <a:p>
            <a:endParaRPr lang="pt-BR" dirty="0"/>
          </a:p>
          <a:p>
            <a:r>
              <a:rPr lang="pt-BR" dirty="0"/>
              <a:t>Nível de experiência: Alto</a:t>
            </a:r>
          </a:p>
          <a:p>
            <a:endParaRPr lang="pt-BR" dirty="0"/>
          </a:p>
          <a:p>
            <a:r>
              <a:rPr lang="pt-BR" b="1" dirty="0"/>
              <a:t>Ações possíveis:</a:t>
            </a:r>
          </a:p>
          <a:p>
            <a:endParaRPr lang="pt-BR" b="1" dirty="0"/>
          </a:p>
          <a:p>
            <a:r>
              <a:rPr lang="pt-BR" dirty="0"/>
              <a:t>Iniciar a Partida</a:t>
            </a:r>
          </a:p>
          <a:p>
            <a:r>
              <a:rPr lang="pt-BR" dirty="0"/>
              <a:t>Finalizar a Partida</a:t>
            </a:r>
          </a:p>
          <a:p>
            <a:r>
              <a:rPr lang="pt-BR" dirty="0"/>
              <a:t>Trazer a Bola</a:t>
            </a:r>
          </a:p>
        </p:txBody>
      </p:sp>
    </p:spTree>
    <p:extLst>
      <p:ext uri="{BB962C8B-B14F-4D97-AF65-F5344CB8AC3E}">
        <p14:creationId xmlns:p14="http://schemas.microsoft.com/office/powerpoint/2010/main" val="183184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1737ED6-CDAF-4EEE-8F19-B2E21F36A3D0}"/>
              </a:ext>
            </a:extLst>
          </p:cNvPr>
          <p:cNvSpPr txBox="1"/>
          <p:nvPr/>
        </p:nvSpPr>
        <p:spPr>
          <a:xfrm>
            <a:off x="2412310" y="3333787"/>
            <a:ext cx="697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Vamos</a:t>
            </a:r>
            <a:r>
              <a:rPr lang="en-US" sz="1800" b="1" dirty="0"/>
              <a:t> </a:t>
            </a:r>
            <a:r>
              <a:rPr lang="en-US" sz="1800" b="1" dirty="0" err="1"/>
              <a:t>olhar</a:t>
            </a:r>
            <a:r>
              <a:rPr lang="en-US" b="1" dirty="0"/>
              <a:t> o </a:t>
            </a:r>
            <a:r>
              <a:rPr lang="en-US" b="1" dirty="0" err="1"/>
              <a:t>código</a:t>
            </a:r>
            <a:r>
              <a:rPr lang="en-US" b="1" dirty="0"/>
              <a:t> sob a </a:t>
            </a:r>
            <a:r>
              <a:rPr lang="en-US" b="1" dirty="0" err="1"/>
              <a:t>perspectiva</a:t>
            </a:r>
            <a:r>
              <a:rPr lang="en-US" b="1" dirty="0"/>
              <a:t> de classes e </a:t>
            </a:r>
            <a:r>
              <a:rPr lang="en-US" b="1" dirty="0" err="1"/>
              <a:t>objetos</a:t>
            </a:r>
            <a:r>
              <a:rPr lang="en-US" b="1" dirty="0"/>
              <a:t>?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67408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15ED0-FB19-4441-B5FB-C2F42375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r>
              <a:rPr lang="en-US" dirty="0"/>
              <a:t> de </a:t>
            </a:r>
            <a:r>
              <a:rPr lang="en-US" dirty="0" err="1"/>
              <a:t>orientação</a:t>
            </a:r>
            <a:r>
              <a:rPr lang="en-US" dirty="0"/>
              <a:t> a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F7DFD-1BE2-49D5-96C1-69CEC692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137042" cy="3852556"/>
          </a:xfrm>
        </p:spPr>
        <p:txBody>
          <a:bodyPr>
            <a:normAutofit/>
          </a:bodyPr>
          <a:lstStyle/>
          <a:p>
            <a:r>
              <a:rPr lang="en-US" sz="2400" dirty="0" err="1"/>
              <a:t>Estrutura</a:t>
            </a:r>
            <a:r>
              <a:rPr lang="en-US" sz="2400" dirty="0"/>
              <a:t> modular para a </a:t>
            </a:r>
            <a:r>
              <a:rPr lang="en-US" sz="2400" dirty="0" err="1"/>
              <a:t>construção</a:t>
            </a:r>
            <a:r>
              <a:rPr lang="en-US" sz="2400" dirty="0"/>
              <a:t> de </a:t>
            </a:r>
            <a:r>
              <a:rPr lang="en-US" sz="2400" dirty="0" err="1"/>
              <a:t>programas</a:t>
            </a:r>
            <a:endParaRPr lang="en-US" sz="2400" dirty="0"/>
          </a:p>
          <a:p>
            <a:r>
              <a:rPr lang="pt-BR" sz="2400" dirty="0"/>
              <a:t>Mais fácil de realizar manutenção</a:t>
            </a:r>
          </a:p>
          <a:p>
            <a:r>
              <a:rPr lang="pt-BR" sz="2400" dirty="0"/>
              <a:t>Reuso de código: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/>
              <a:t>Propicia desenvolvimento mais rápido;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/>
              <a:t>Reutilização de objetos em aplicações diferentes;</a:t>
            </a:r>
          </a:p>
        </p:txBody>
      </p:sp>
    </p:spTree>
    <p:extLst>
      <p:ext uri="{BB962C8B-B14F-4D97-AF65-F5344CB8AC3E}">
        <p14:creationId xmlns:p14="http://schemas.microsoft.com/office/powerpoint/2010/main" val="322220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DB272-98C5-482C-AC41-72D32EF5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Pilares</a:t>
            </a:r>
            <a:r>
              <a:rPr lang="en-US" dirty="0"/>
              <a:t> da </a:t>
            </a:r>
            <a:r>
              <a:rPr lang="en-US" dirty="0" err="1"/>
              <a:t>orientação</a:t>
            </a:r>
            <a:r>
              <a:rPr lang="en-US" dirty="0"/>
              <a:t> a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CE5CC8-C339-4F9B-A20D-78C6FB29DD42}"/>
              </a:ext>
            </a:extLst>
          </p:cNvPr>
          <p:cNvSpPr txBox="1"/>
          <p:nvPr/>
        </p:nvSpPr>
        <p:spPr>
          <a:xfrm>
            <a:off x="715617" y="2514600"/>
            <a:ext cx="11029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ABSTRAÇÃO</a:t>
            </a:r>
          </a:p>
          <a:p>
            <a:endParaRPr lang="en-US" b="1" dirty="0"/>
          </a:p>
          <a:p>
            <a:r>
              <a:rPr lang="en-US" b="1" dirty="0"/>
              <a:t>ENCAPSULAMENTO</a:t>
            </a:r>
          </a:p>
          <a:p>
            <a:endParaRPr lang="en-US" b="1" dirty="0"/>
          </a:p>
          <a:p>
            <a:r>
              <a:rPr lang="en-US" b="1" dirty="0"/>
              <a:t>HERANÇA</a:t>
            </a:r>
          </a:p>
          <a:p>
            <a:endParaRPr lang="en-US" b="1" dirty="0"/>
          </a:p>
          <a:p>
            <a:r>
              <a:rPr lang="en-US" b="1" dirty="0"/>
              <a:t>POLIMORFISMO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41180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BEC37-DF47-40E9-A05D-7F694F60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Abstração</a:t>
            </a:r>
            <a:br>
              <a:rPr lang="en-US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9B259E-FD93-45DA-9D22-04FFADB1A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Simplificar</a:t>
            </a:r>
            <a:r>
              <a:rPr lang="en-US" dirty="0"/>
              <a:t> a </a:t>
            </a:r>
            <a:r>
              <a:rPr lang="en-US" dirty="0" err="1"/>
              <a:t>realidade</a:t>
            </a:r>
            <a:r>
              <a:rPr lang="en-US" dirty="0"/>
              <a:t>;</a:t>
            </a:r>
          </a:p>
          <a:p>
            <a:r>
              <a:rPr lang="en-US" dirty="0" err="1"/>
              <a:t>Ignorar</a:t>
            </a:r>
            <a:r>
              <a:rPr lang="en-US" dirty="0"/>
              <a:t> dados </a:t>
            </a:r>
            <a:r>
              <a:rPr lang="en-US" dirty="0" err="1"/>
              <a:t>irrelevantes</a:t>
            </a:r>
            <a:r>
              <a:rPr lang="en-US" dirty="0"/>
              <a:t> para a </a:t>
            </a:r>
            <a:r>
              <a:rPr lang="en-US" dirty="0" err="1"/>
              <a:t>proposta</a:t>
            </a:r>
            <a:r>
              <a:rPr lang="en-US" dirty="0"/>
              <a:t> do </a:t>
            </a:r>
            <a:r>
              <a:rPr lang="en-US" dirty="0" err="1"/>
              <a:t>programa</a:t>
            </a:r>
            <a:r>
              <a:rPr lang="en-US" dirty="0"/>
              <a:t>;</a:t>
            </a:r>
          </a:p>
          <a:p>
            <a:r>
              <a:rPr lang="en-US" dirty="0" err="1"/>
              <a:t>Focar</a:t>
            </a:r>
            <a:r>
              <a:rPr lang="en-US" dirty="0"/>
              <a:t> no que é </a:t>
            </a:r>
            <a:r>
              <a:rPr lang="en-US" dirty="0" err="1"/>
              <a:t>importantepara</a:t>
            </a:r>
            <a:r>
              <a:rPr lang="en-US" dirty="0"/>
              <a:t>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propósito</a:t>
            </a:r>
            <a:r>
              <a:rPr lang="en-US" dirty="0"/>
              <a:t>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90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126DE-D47D-4216-B302-84F306F0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Encapsulamento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74D383-DEEE-46E6-A05E-C9646641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Ocultar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;</a:t>
            </a:r>
          </a:p>
          <a:p>
            <a:r>
              <a:rPr lang="en-US" dirty="0" err="1"/>
              <a:t>Os</a:t>
            </a:r>
            <a:r>
              <a:rPr lang="en-US" dirty="0"/>
              <a:t> dados dos </a:t>
            </a:r>
            <a:r>
              <a:rPr lang="en-US" dirty="0" err="1"/>
              <a:t>atributos</a:t>
            </a:r>
            <a:r>
              <a:rPr lang="en-US" dirty="0"/>
              <a:t>/</a:t>
            </a:r>
            <a:r>
              <a:rPr lang="en-US" dirty="0" err="1"/>
              <a:t>propriedades</a:t>
            </a:r>
            <a:r>
              <a:rPr lang="en-US" dirty="0"/>
              <a:t> da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expostos</a:t>
            </a:r>
            <a:r>
              <a:rPr lang="en-US" dirty="0"/>
              <a:t> por getters e setters;</a:t>
            </a:r>
          </a:p>
          <a:p>
            <a:r>
              <a:rPr lang="pt-BR" dirty="0"/>
              <a:t>As operações são expostas por meio de métodos;</a:t>
            </a:r>
          </a:p>
          <a:p>
            <a:r>
              <a:rPr lang="pt-BR" dirty="0"/>
              <a:t>Possibilita a construção de sistemas </a:t>
            </a:r>
            <a:r>
              <a:rPr lang="pt-BR" dirty="0" err="1"/>
              <a:t>grnades</a:t>
            </a:r>
            <a:r>
              <a:rPr lang="pt-BR" dirty="0"/>
              <a:t> e completos ao dividir operações complexas em unidades encapsuladas;</a:t>
            </a:r>
          </a:p>
        </p:txBody>
      </p:sp>
    </p:spTree>
    <p:extLst>
      <p:ext uri="{BB962C8B-B14F-4D97-AF65-F5344CB8AC3E}">
        <p14:creationId xmlns:p14="http://schemas.microsoft.com/office/powerpoint/2010/main" val="260701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64277-AA3A-4204-97DC-EC420A25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CCD9F6-26BD-41E7-8E6A-A558DE5A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Gill Sans Nova Cond Ultra Bold" panose="020B0B04020104020203" pitchFamily="34" charset="0"/>
              </a:rPr>
              <a:t>Paradigma</a:t>
            </a:r>
            <a:r>
              <a:rPr lang="en-US" sz="2000" dirty="0">
                <a:latin typeface="Gill Sans Nova Cond Ultra Bold" panose="020B0B04020104020203" pitchFamily="34" charset="0"/>
              </a:rPr>
              <a:t> é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típico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ou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de algo,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que serve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modelo</a:t>
            </a:r>
            <a:r>
              <a:rPr lang="en-US" sz="2000" dirty="0">
                <a:latin typeface="Gill Sans Nova Cond Ultra Bold" panose="020B0B04020104020203" pitchFamily="34" charset="0"/>
              </a:rPr>
              <a:t>. </a:t>
            </a:r>
          </a:p>
          <a:p>
            <a:pPr marL="0" indent="0">
              <a:buNone/>
            </a:pPr>
            <a:endParaRPr lang="en-US" sz="20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ill Sans Nova Cond Ultra Bold" panose="020B0B04020104020203" pitchFamily="34" charset="0"/>
              </a:rPr>
              <a:t>A forma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entendemos</a:t>
            </a:r>
            <a:r>
              <a:rPr lang="en-US" sz="2000" dirty="0">
                <a:latin typeface="Gill Sans Nova Cond Ultra Bold" panose="020B0B04020104020203" pitchFamily="34" charset="0"/>
              </a:rPr>
              <a:t> as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coisas</a:t>
            </a:r>
            <a:r>
              <a:rPr lang="en-US" sz="2000" dirty="0">
                <a:latin typeface="Gill Sans Nova Cond Ultra Bold" panose="020B0B04020104020203" pitchFamily="34" charset="0"/>
              </a:rPr>
              <a:t> e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fazemos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nossas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atividades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estabelecem</a:t>
            </a:r>
            <a:r>
              <a:rPr lang="en-US" sz="2000" dirty="0">
                <a:latin typeface="Gill Sans Nova Cond Ultra Bold" panose="020B0B04020104020203" pitchFamily="34" charset="0"/>
              </a:rPr>
              <a:t>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paradigma</a:t>
            </a:r>
            <a:r>
              <a:rPr lang="en-US" sz="2000" dirty="0">
                <a:latin typeface="Gill Sans Nova Cond Ultra Bold" panose="020B0B04020104020203" pitchFamily="34" charset="0"/>
              </a:rPr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80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CD09C-ACFB-4268-8E6F-AEEC9803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4E64AF-2E04-4253-BEA5-604B1B1D9887}"/>
              </a:ext>
            </a:extLst>
          </p:cNvPr>
          <p:cNvSpPr txBox="1"/>
          <p:nvPr/>
        </p:nvSpPr>
        <p:spPr>
          <a:xfrm>
            <a:off x="665922" y="2136913"/>
            <a:ext cx="10873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TREINO DE LÓGICA – REVISÃO</a:t>
            </a:r>
          </a:p>
          <a:p>
            <a:endParaRPr lang="en-US" b="1" dirty="0"/>
          </a:p>
          <a:p>
            <a:r>
              <a:rPr lang="en-US" dirty="0" err="1"/>
              <a:t>Escreva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português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1-Acesse </a:t>
            </a:r>
            <a:r>
              <a:rPr lang="en-US" dirty="0">
                <a:hlinkClick r:id="rId2"/>
              </a:rPr>
              <a:t>https://portugol-webstudio.cubos.io/ide</a:t>
            </a:r>
            <a:endParaRPr lang="en-US" dirty="0"/>
          </a:p>
          <a:p>
            <a:r>
              <a:rPr lang="en-US" dirty="0"/>
              <a:t>2-Escreva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. Caso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, utilize a </a:t>
            </a:r>
            <a:r>
              <a:rPr lang="en-US" dirty="0" err="1"/>
              <a:t>documentação</a:t>
            </a:r>
            <a:r>
              <a:rPr lang="en-US" dirty="0"/>
              <a:t> de </a:t>
            </a:r>
            <a:r>
              <a:rPr lang="en-US" dirty="0" err="1"/>
              <a:t>ajuda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com o </a:t>
            </a:r>
            <a:r>
              <a:rPr lang="en-US" dirty="0" err="1"/>
              <a:t>ponto</a:t>
            </a:r>
            <a:r>
              <a:rPr lang="en-US" dirty="0"/>
              <a:t> de </a:t>
            </a:r>
            <a:r>
              <a:rPr lang="en-US" dirty="0" err="1"/>
              <a:t>interrogação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1D36D0-D4E9-476D-91BB-1B6E01F5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142" y="3966493"/>
            <a:ext cx="4879657" cy="2663398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AE20F541-5211-4440-893E-4D3D1B283699}"/>
              </a:ext>
            </a:extLst>
          </p:cNvPr>
          <p:cNvSpPr/>
          <p:nvPr/>
        </p:nvSpPr>
        <p:spPr>
          <a:xfrm>
            <a:off x="2791142" y="5171440"/>
            <a:ext cx="388938" cy="35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7624244-8261-43B1-BEE1-A715DAAB84A4}"/>
              </a:ext>
            </a:extLst>
          </p:cNvPr>
          <p:cNvCxnSpPr>
            <a:endCxn id="9" idx="1"/>
          </p:cNvCxnSpPr>
          <p:nvPr/>
        </p:nvCxnSpPr>
        <p:spPr>
          <a:xfrm>
            <a:off x="1689652" y="4691270"/>
            <a:ext cx="1158449" cy="5322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3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B333D-654D-4AC5-AB1A-26783B2E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Regras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B9806-E661-483F-9B31-3DACC26CA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43" y="1918252"/>
            <a:ext cx="11320669" cy="459187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Uma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organizadora</a:t>
            </a:r>
            <a:r>
              <a:rPr lang="en-US" dirty="0"/>
              <a:t> de </a:t>
            </a:r>
            <a:r>
              <a:rPr lang="en-US" dirty="0" err="1"/>
              <a:t>campeonatos</a:t>
            </a:r>
            <a:r>
              <a:rPr lang="en-US" dirty="0"/>
              <a:t> de </a:t>
            </a:r>
            <a:r>
              <a:rPr lang="en-US" dirty="0" err="1"/>
              <a:t>futebol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controlar</a:t>
            </a:r>
            <a:r>
              <a:rPr lang="en-US" dirty="0"/>
              <a:t> o tempo das </a:t>
            </a:r>
            <a:r>
              <a:rPr lang="en-US" dirty="0" err="1"/>
              <a:t>partidas</a:t>
            </a:r>
            <a:r>
              <a:rPr lang="en-US" dirty="0"/>
              <a:t>. Para </a:t>
            </a:r>
            <a:r>
              <a:rPr lang="en-US" dirty="0" err="1"/>
              <a:t>isso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que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defina</a:t>
            </a:r>
            <a:r>
              <a:rPr lang="en-US" dirty="0"/>
              <a:t> o </a:t>
            </a:r>
            <a:r>
              <a:rPr lang="en-US" dirty="0" err="1"/>
              <a:t>juiz</a:t>
            </a:r>
            <a:r>
              <a:rPr lang="en-US" dirty="0"/>
              <a:t> da </a:t>
            </a:r>
            <a:r>
              <a:rPr lang="en-US" dirty="0" err="1"/>
              <a:t>partida</a:t>
            </a:r>
            <a:r>
              <a:rPr lang="en-US" dirty="0"/>
              <a:t>, </a:t>
            </a:r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seguintes</a:t>
            </a:r>
            <a:r>
              <a:rPr lang="en-US" dirty="0"/>
              <a:t> dados: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altura</a:t>
            </a:r>
            <a:r>
              <a:rPr lang="en-US" dirty="0"/>
              <a:t>, se é </a:t>
            </a:r>
            <a:r>
              <a:rPr lang="en-US" dirty="0" err="1"/>
              <a:t>certificado</a:t>
            </a:r>
            <a:r>
              <a:rPr lang="en-US" dirty="0"/>
              <a:t> pela FIFA e se o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experiência</a:t>
            </a:r>
            <a:r>
              <a:rPr lang="en-US" dirty="0"/>
              <a:t> é </a:t>
            </a:r>
            <a:r>
              <a:rPr lang="en-US" dirty="0" err="1"/>
              <a:t>baixo</a:t>
            </a:r>
            <a:r>
              <a:rPr lang="en-US" dirty="0"/>
              <a:t>, </a:t>
            </a:r>
            <a:r>
              <a:rPr lang="en-US" dirty="0" err="1"/>
              <a:t>intermediário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alto. </a:t>
            </a:r>
          </a:p>
          <a:p>
            <a:pPr algn="just"/>
            <a:r>
              <a:rPr lang="en-US" dirty="0"/>
              <a:t>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informar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se </a:t>
            </a:r>
            <a:r>
              <a:rPr lang="en-US" dirty="0" err="1"/>
              <a:t>trouxeram</a:t>
            </a:r>
            <a:r>
              <a:rPr lang="en-US" dirty="0"/>
              <a:t> a bola para campo de </a:t>
            </a:r>
            <a:r>
              <a:rPr lang="en-US" dirty="0" err="1"/>
              <a:t>futebol</a:t>
            </a:r>
            <a:r>
              <a:rPr lang="en-US" dirty="0"/>
              <a:t> e se o </a:t>
            </a:r>
            <a:r>
              <a:rPr lang="en-US" dirty="0" err="1"/>
              <a:t>juiz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. Caso </a:t>
            </a:r>
            <a:r>
              <a:rPr lang="en-US" dirty="0" err="1"/>
              <a:t>positivo</a:t>
            </a:r>
            <a:r>
              <a:rPr lang="en-US" dirty="0"/>
              <a:t>,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deverá</a:t>
            </a:r>
            <a:r>
              <a:rPr lang="en-US" dirty="0"/>
              <a:t>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letra</a:t>
            </a:r>
            <a:r>
              <a:rPr lang="en-US" dirty="0"/>
              <a:t> “S”,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negativo</a:t>
            </a:r>
            <a:r>
              <a:rPr lang="en-US" dirty="0"/>
              <a:t>, </a:t>
            </a:r>
            <a:r>
              <a:rPr lang="en-US" dirty="0" err="1"/>
              <a:t>deverá</a:t>
            </a:r>
            <a:r>
              <a:rPr lang="en-US" dirty="0"/>
              <a:t>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letra</a:t>
            </a:r>
            <a:r>
              <a:rPr lang="en-US" dirty="0"/>
              <a:t> “N”.  Se a </a:t>
            </a:r>
            <a:r>
              <a:rPr lang="en-US" dirty="0" err="1"/>
              <a:t>resposta</a:t>
            </a:r>
            <a:r>
              <a:rPr lang="en-US" dirty="0"/>
              <a:t> for “N” para bola,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surgir</a:t>
            </a:r>
            <a:r>
              <a:rPr lang="en-US" dirty="0"/>
              <a:t> </a:t>
            </a:r>
            <a:r>
              <a:rPr lang="en-US" dirty="0" err="1"/>
              <a:t>avisando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bola. Se for “N” para </a:t>
            </a:r>
            <a:r>
              <a:rPr lang="en-US" dirty="0" err="1"/>
              <a:t>juiz</a:t>
            </a:r>
            <a:r>
              <a:rPr lang="en-US" dirty="0"/>
              <a:t>, que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iniciar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juiz</a:t>
            </a:r>
            <a:r>
              <a:rPr lang="en-US" dirty="0"/>
              <a:t>. Se for “N” para ambos, </a:t>
            </a:r>
            <a:r>
              <a:rPr lang="en-US" dirty="0" err="1"/>
              <a:t>só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que a </a:t>
            </a:r>
            <a:r>
              <a:rPr lang="en-US" dirty="0" err="1"/>
              <a:t>mensagem</a:t>
            </a:r>
            <a:r>
              <a:rPr lang="en-US" dirty="0"/>
              <a:t> da bola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mostrada</a:t>
            </a:r>
            <a:r>
              <a:rPr lang="en-US" dirty="0"/>
              <a:t>. Neste </a:t>
            </a:r>
            <a:r>
              <a:rPr lang="en-US" dirty="0" err="1"/>
              <a:t>caso</a:t>
            </a:r>
            <a:r>
              <a:rPr lang="en-US" dirty="0"/>
              <a:t>, se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iniciada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de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complementar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logo </a:t>
            </a:r>
            <a:r>
              <a:rPr lang="en-US" dirty="0" err="1"/>
              <a:t>após</a:t>
            </a:r>
            <a:r>
              <a:rPr lang="en-US" dirty="0"/>
              <a:t>: “ </a:t>
            </a:r>
            <a:r>
              <a:rPr lang="en-US" dirty="0" err="1"/>
              <a:t>Erro</a:t>
            </a:r>
            <a:r>
              <a:rPr lang="en-US" dirty="0"/>
              <a:t>.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iniciada</a:t>
            </a:r>
            <a:r>
              <a:rPr lang="en-US" dirty="0"/>
              <a:t>. ”</a:t>
            </a:r>
          </a:p>
          <a:p>
            <a:pPr algn="just"/>
            <a:r>
              <a:rPr lang="en-US" dirty="0"/>
              <a:t>Caso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digite</a:t>
            </a:r>
            <a:r>
              <a:rPr lang="en-US" dirty="0"/>
              <a:t> algo </a:t>
            </a:r>
            <a:r>
              <a:rPr lang="en-US" dirty="0" err="1"/>
              <a:t>diferente</a:t>
            </a:r>
            <a:r>
              <a:rPr lang="en-US" dirty="0"/>
              <a:t> de “S” </a:t>
            </a:r>
            <a:r>
              <a:rPr lang="en-US" dirty="0" err="1"/>
              <a:t>ou</a:t>
            </a:r>
            <a:r>
              <a:rPr lang="en-US" dirty="0"/>
              <a:t> “N” (</a:t>
            </a:r>
            <a:r>
              <a:rPr lang="en-US" dirty="0" err="1"/>
              <a:t>maiúscula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minúscula</a:t>
            </a:r>
            <a:r>
              <a:rPr lang="en-US" dirty="0"/>
              <a:t>),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informar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aceito</a:t>
            </a:r>
            <a:r>
              <a:rPr lang="en-US" dirty="0"/>
              <a:t> nada </a:t>
            </a:r>
            <a:r>
              <a:rPr lang="en-US" dirty="0" err="1"/>
              <a:t>diferente</a:t>
            </a:r>
            <a:r>
              <a:rPr lang="en-US" dirty="0"/>
              <a:t> dessas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letras</a:t>
            </a:r>
            <a:r>
              <a:rPr lang="en-US" dirty="0"/>
              <a:t>,  </a:t>
            </a:r>
            <a:r>
              <a:rPr lang="en-US" dirty="0" err="1"/>
              <a:t>pedindo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finalizado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digitação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) para </a:t>
            </a:r>
            <a:r>
              <a:rPr lang="en-US" dirty="0" err="1"/>
              <a:t>digitar</a:t>
            </a:r>
            <a:r>
              <a:rPr lang="en-US" dirty="0"/>
              <a:t> a </a:t>
            </a:r>
            <a:r>
              <a:rPr lang="en-US" dirty="0" err="1"/>
              <a:t>escolha</a:t>
            </a:r>
            <a:r>
              <a:rPr lang="en-US" dirty="0"/>
              <a:t> </a:t>
            </a:r>
            <a:r>
              <a:rPr lang="en-US" dirty="0" err="1"/>
              <a:t>novamente</a:t>
            </a:r>
            <a:r>
              <a:rPr lang="en-US" dirty="0"/>
              <a:t>. </a:t>
            </a:r>
          </a:p>
          <a:p>
            <a:r>
              <a:rPr lang="en-US" dirty="0"/>
              <a:t>Caso as </a:t>
            </a:r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sejam</a:t>
            </a:r>
            <a:r>
              <a:rPr lang="en-US" dirty="0"/>
              <a:t> </a:t>
            </a:r>
            <a:r>
              <a:rPr lang="en-US" dirty="0" err="1"/>
              <a:t>positivas</a:t>
            </a:r>
            <a:r>
              <a:rPr lang="en-US" dirty="0"/>
              <a:t>, um </a:t>
            </a:r>
            <a:r>
              <a:rPr lang="en-US" dirty="0" err="1"/>
              <a:t>cronômetro</a:t>
            </a:r>
            <a:r>
              <a:rPr lang="en-US" dirty="0"/>
              <a:t> é </a:t>
            </a:r>
            <a:r>
              <a:rPr lang="en-US" dirty="0" err="1"/>
              <a:t>iniciado</a:t>
            </a:r>
            <a:r>
              <a:rPr lang="en-US" dirty="0"/>
              <a:t>. 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ser </a:t>
            </a:r>
            <a:r>
              <a:rPr lang="en-US" dirty="0" err="1"/>
              <a:t>finalizada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atingir</a:t>
            </a:r>
            <a:r>
              <a:rPr lang="en-US" dirty="0"/>
              <a:t> o valor </a:t>
            </a:r>
            <a:r>
              <a:rPr lang="en-US" dirty="0" err="1"/>
              <a:t>equivalente</a:t>
            </a:r>
            <a:r>
              <a:rPr lang="en-US" dirty="0"/>
              <a:t> a 1 hora e 50 </a:t>
            </a:r>
            <a:r>
              <a:rPr lang="en-US" dirty="0" err="1"/>
              <a:t>minutos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medir</a:t>
            </a:r>
            <a:r>
              <a:rPr lang="en-US" dirty="0"/>
              <a:t> o tempo de </a:t>
            </a:r>
            <a:r>
              <a:rPr lang="en-US" dirty="0" err="1"/>
              <a:t>verdade</a:t>
            </a:r>
            <a:r>
              <a:rPr lang="en-US" dirty="0"/>
              <a:t>, basta que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finalizada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atingir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valor.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finalizar</a:t>
            </a:r>
            <a:r>
              <a:rPr lang="en-US" dirty="0"/>
              <a:t> a </a:t>
            </a:r>
            <a:r>
              <a:rPr lang="en-US" dirty="0" err="1"/>
              <a:t>partida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informando</a:t>
            </a:r>
            <a:r>
              <a:rPr lang="en-US" dirty="0"/>
              <a:t> que a </a:t>
            </a:r>
            <a:r>
              <a:rPr lang="en-US" dirty="0" err="1"/>
              <a:t>partida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finalizada</a:t>
            </a:r>
            <a:r>
              <a:rPr lang="en-US" dirty="0"/>
              <a:t> com </a:t>
            </a:r>
            <a:r>
              <a:rPr lang="en-US" dirty="0" err="1"/>
              <a:t>sucesso</a:t>
            </a:r>
            <a:r>
              <a:rPr lang="en-US" dirty="0"/>
              <a:t>, o tempo de </a:t>
            </a:r>
            <a:r>
              <a:rPr lang="en-US" dirty="0" err="1"/>
              <a:t>jogo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minutos</a:t>
            </a:r>
            <a:r>
              <a:rPr lang="en-US" dirty="0"/>
              <a:t> e </a:t>
            </a:r>
            <a:r>
              <a:rPr lang="en-US" dirty="0" err="1"/>
              <a:t>os</a:t>
            </a:r>
            <a:r>
              <a:rPr lang="en-US" dirty="0"/>
              <a:t> dados do </a:t>
            </a:r>
            <a:r>
              <a:rPr lang="en-US" dirty="0" err="1"/>
              <a:t>juiz</a:t>
            </a:r>
            <a:r>
              <a:rPr lang="en-US" dirty="0"/>
              <a:t> que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guardados</a:t>
            </a:r>
            <a:r>
              <a:rPr lang="en-US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27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B59F1-49E2-4095-8D73-54BA9454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0EF62A-4C0A-46C6-A40F-1697A2015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Repare</a:t>
            </a:r>
            <a:r>
              <a:rPr lang="en-US" dirty="0"/>
              <a:t> no Código do </a:t>
            </a:r>
            <a:r>
              <a:rPr lang="en-US" dirty="0" err="1"/>
              <a:t>exercício</a:t>
            </a:r>
            <a:r>
              <a:rPr lang="en-US" dirty="0"/>
              <a:t>: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focamos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sz="2000" b="1" dirty="0" err="1"/>
              <a:t>como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a </a:t>
            </a:r>
            <a:r>
              <a:rPr lang="en-US" dirty="0" err="1"/>
              <a:t>linha</a:t>
            </a:r>
            <a:r>
              <a:rPr lang="en-US" dirty="0"/>
              <a:t>. </a:t>
            </a:r>
            <a:r>
              <a:rPr lang="en-US" dirty="0" err="1"/>
              <a:t>Nós</a:t>
            </a:r>
            <a:r>
              <a:rPr lang="en-US" dirty="0"/>
              <a:t> o </a:t>
            </a:r>
            <a:r>
              <a:rPr lang="en-US" dirty="0" err="1"/>
              <a:t>fizemos</a:t>
            </a:r>
            <a:r>
              <a:rPr lang="en-US" dirty="0"/>
              <a:t> com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mente</a:t>
            </a:r>
            <a:r>
              <a:rPr lang="en-US" dirty="0"/>
              <a:t>. </a:t>
            </a:r>
            <a:r>
              <a:rPr lang="en-US" dirty="0" err="1"/>
              <a:t>Esse</a:t>
            </a:r>
            <a:r>
              <a:rPr lang="en-US" dirty="0"/>
              <a:t> é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573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CD09C-ACFB-4268-8E6F-AEEC9803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r>
              <a:rPr lang="en-US" dirty="0"/>
              <a:t> ESTRUTURAL </a:t>
            </a:r>
            <a:r>
              <a:rPr lang="en-US" dirty="0" err="1"/>
              <a:t>ou</a:t>
            </a:r>
            <a:r>
              <a:rPr lang="en-US" dirty="0"/>
              <a:t> Procedural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28EACA-2205-4E8B-B227-16780D432691}"/>
              </a:ext>
            </a:extLst>
          </p:cNvPr>
          <p:cNvSpPr txBox="1"/>
          <p:nvPr/>
        </p:nvSpPr>
        <p:spPr>
          <a:xfrm>
            <a:off x="581192" y="2156791"/>
            <a:ext cx="111436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Utilização de variáveis globais;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Funções e variáveis acopladas;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Muitas linhas de código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Dificuldade de manutenção</a:t>
            </a:r>
          </a:p>
        </p:txBody>
      </p:sp>
    </p:spTree>
    <p:extLst>
      <p:ext uri="{BB962C8B-B14F-4D97-AF65-F5344CB8AC3E}">
        <p14:creationId xmlns:p14="http://schemas.microsoft.com/office/powerpoint/2010/main" val="247520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15ED0-FB19-4441-B5FB-C2F42375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se…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F7DFD-1BE2-49D5-96C1-69CEC692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Passássemos</a:t>
            </a:r>
            <a:r>
              <a:rPr lang="en-US" sz="2400" b="1" dirty="0"/>
              <a:t> a </a:t>
            </a:r>
            <a:r>
              <a:rPr lang="en-US" sz="2400" b="1" dirty="0" err="1"/>
              <a:t>abstrair</a:t>
            </a:r>
            <a:r>
              <a:rPr lang="en-US" sz="2400" b="1" dirty="0"/>
              <a:t> a </a:t>
            </a:r>
            <a:r>
              <a:rPr lang="en-US" sz="2400" b="1" dirty="0" err="1"/>
              <a:t>realidade</a:t>
            </a:r>
            <a:r>
              <a:rPr lang="en-US" sz="2400" b="1" dirty="0"/>
              <a:t>?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18629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B753C-0615-4406-AD8E-912BC8D2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Paradigima</a:t>
            </a:r>
            <a:r>
              <a:rPr lang="en-US" dirty="0"/>
              <a:t> da </a:t>
            </a:r>
            <a:r>
              <a:rPr lang="en-US" dirty="0" err="1"/>
              <a:t>orientação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4B18DF-5379-436E-9E86-9B8F819B4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Classe</a:t>
            </a:r>
            <a:r>
              <a:rPr lang="en-US" b="1" dirty="0"/>
              <a:t>: </a:t>
            </a:r>
            <a:r>
              <a:rPr lang="en-US" dirty="0"/>
              <a:t>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descrição</a:t>
            </a:r>
            <a:r>
              <a:rPr lang="en-US" dirty="0"/>
              <a:t> que </a:t>
            </a:r>
            <a:r>
              <a:rPr lang="en-US" dirty="0" err="1"/>
              <a:t>abstrai</a:t>
            </a:r>
            <a:r>
              <a:rPr lang="en-US" dirty="0"/>
              <a:t> um conjunto de </a:t>
            </a:r>
            <a:r>
              <a:rPr lang="en-US" dirty="0" err="1"/>
              <a:t>objetos</a:t>
            </a:r>
            <a:r>
              <a:rPr lang="en-US" dirty="0"/>
              <a:t> com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.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descrição</a:t>
            </a:r>
            <a:r>
              <a:rPr lang="en-US" dirty="0"/>
              <a:t> das </a:t>
            </a:r>
            <a:r>
              <a:rPr lang="en-US" dirty="0" err="1"/>
              <a:t>propriedades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de um conjunto de </a:t>
            </a:r>
            <a:r>
              <a:rPr lang="en-US" dirty="0" err="1"/>
              <a:t>objetos</a:t>
            </a:r>
            <a:r>
              <a:rPr lang="en-US" dirty="0"/>
              <a:t>,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comportamentos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aplicáveis</a:t>
            </a:r>
            <a:r>
              <a:rPr lang="en-US" dirty="0"/>
              <a:t> a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mesmos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Atributos</a:t>
            </a:r>
            <a:r>
              <a:rPr lang="en-US" b="1" dirty="0"/>
              <a:t>:</a:t>
            </a:r>
            <a:r>
              <a:rPr lang="en-US" dirty="0"/>
              <a:t> São </a:t>
            </a:r>
            <a:r>
              <a:rPr lang="en-US" dirty="0" err="1"/>
              <a:t>elementos</a:t>
            </a:r>
            <a:r>
              <a:rPr lang="en-US" dirty="0"/>
              <a:t> que </a:t>
            </a:r>
            <a:r>
              <a:rPr lang="en-US" dirty="0" err="1"/>
              <a:t>definem</a:t>
            </a:r>
            <a:r>
              <a:rPr lang="en-US" dirty="0"/>
              <a:t> a </a:t>
            </a:r>
            <a:r>
              <a:rPr lang="en-US" dirty="0" err="1"/>
              <a:t>estrutura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dos </a:t>
            </a:r>
            <a:r>
              <a:rPr lang="en-US" dirty="0" err="1"/>
              <a:t>atributos</a:t>
            </a:r>
            <a:r>
              <a:rPr lang="en-US" dirty="0"/>
              <a:t> de </a:t>
            </a:r>
            <a:r>
              <a:rPr lang="en-US" dirty="0" err="1"/>
              <a:t>instância</a:t>
            </a:r>
            <a:r>
              <a:rPr lang="en-US" dirty="0"/>
              <a:t> </a:t>
            </a:r>
            <a:r>
              <a:rPr lang="en-US" dirty="0" err="1"/>
              <a:t>determinam</a:t>
            </a:r>
            <a:r>
              <a:rPr lang="en-US" dirty="0"/>
              <a:t> o </a:t>
            </a:r>
            <a:r>
              <a:rPr lang="en-US" dirty="0" err="1"/>
              <a:t>estado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Objeto</a:t>
            </a:r>
            <a:r>
              <a:rPr lang="en-US" b="1" dirty="0"/>
              <a:t>: </a:t>
            </a:r>
            <a:r>
              <a:rPr lang="en-US" dirty="0"/>
              <a:t>é um </a:t>
            </a:r>
            <a:r>
              <a:rPr lang="en-US" dirty="0" err="1"/>
              <a:t>elemento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, no </a:t>
            </a:r>
            <a:r>
              <a:rPr lang="en-US" dirty="0" err="1"/>
              <a:t>domínio</a:t>
            </a:r>
            <a:r>
              <a:rPr lang="en-US" dirty="0"/>
              <a:t> da </a:t>
            </a:r>
            <a:r>
              <a:rPr lang="en-US" dirty="0" err="1"/>
              <a:t>solução</a:t>
            </a:r>
            <a:r>
              <a:rPr lang="en-US" dirty="0"/>
              <a:t>,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(</a:t>
            </a:r>
            <a:r>
              <a:rPr lang="en-US" dirty="0" err="1"/>
              <a:t>abstrata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concreta</a:t>
            </a:r>
            <a:r>
              <a:rPr lang="en-US" dirty="0"/>
              <a:t>) do </a:t>
            </a:r>
            <a:r>
              <a:rPr lang="en-US" dirty="0" err="1"/>
              <a:t>domínio</a:t>
            </a:r>
            <a:r>
              <a:rPr lang="en-US" dirty="0"/>
              <a:t> de interesse do </a:t>
            </a:r>
            <a:r>
              <a:rPr lang="en-US" dirty="0" err="1"/>
              <a:t>problema</a:t>
            </a:r>
            <a:r>
              <a:rPr lang="en-US" dirty="0"/>
              <a:t> sob </a:t>
            </a:r>
            <a:r>
              <a:rPr lang="en-US" dirty="0" err="1"/>
              <a:t>análise</a:t>
            </a:r>
            <a:r>
              <a:rPr lang="en-US" dirty="0"/>
              <a:t>.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agrupados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classes.</a:t>
            </a:r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24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E8A2E-904B-4156-9E18-1C55598B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e </a:t>
            </a:r>
            <a:r>
              <a:rPr lang="en-US" dirty="0" err="1"/>
              <a:t>objetos</a:t>
            </a:r>
            <a:endParaRPr lang="pt-BR" dirty="0"/>
          </a:p>
        </p:txBody>
      </p:sp>
      <p:pic>
        <p:nvPicPr>
          <p:cNvPr id="1026" name="Picture 2" descr="Carmesina | Fôrma Redonda Desmontável Bakeware [Brinox] | Ø 26 cm, Aço  Carbono, Grafite">
            <a:extLst>
              <a:ext uri="{FF2B5EF4-FFF2-40B4-BE49-F238E27FC236}">
                <a16:creationId xmlns:a16="http://schemas.microsoft.com/office/drawing/2014/main" id="{9244A6F0-9102-4159-8E97-6E38141E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" y="3429000"/>
            <a:ext cx="3761669" cy="250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0 Round cake designs ideas in 2021 | cake designs, cake, cupcake cakes">
            <a:extLst>
              <a:ext uri="{FF2B5EF4-FFF2-40B4-BE49-F238E27FC236}">
                <a16:creationId xmlns:a16="http://schemas.microsoft.com/office/drawing/2014/main" id="{2CBFE114-7C8C-4640-872B-D6B5379A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6563" y1="37750" x2="82188" y2="63500"/>
                        <a14:foregroundMark x1="18125" y1="61750" x2="18125" y2="6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357" y="2915478"/>
            <a:ext cx="2059259" cy="25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rformance Pans Aluminum Round Cake Pan, 10-Inch | Wilton">
            <a:extLst>
              <a:ext uri="{FF2B5EF4-FFF2-40B4-BE49-F238E27FC236}">
                <a16:creationId xmlns:a16="http://schemas.microsoft.com/office/drawing/2014/main" id="{0216BCF6-34B7-4FE0-BC50-B285B48F4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125" r="90000">
                        <a14:foregroundMark x1="9625" y1="59875" x2="13625" y2="70250"/>
                        <a14:foregroundMark x1="13625" y1="70250" x2="19000" y2="77750"/>
                        <a14:foregroundMark x1="19000" y1="77750" x2="23250" y2="80875"/>
                        <a14:foregroundMark x1="26375" y1="81875" x2="38000" y2="85375"/>
                        <a14:foregroundMark x1="38000" y1="85375" x2="47875" y2="85500"/>
                        <a14:foregroundMark x1="47875" y1="85500" x2="73250" y2="80250"/>
                        <a14:foregroundMark x1="73250" y1="80250" x2="84875" y2="73500"/>
                        <a14:foregroundMark x1="84875" y1="73500" x2="88750" y2="63500"/>
                        <a14:foregroundMark x1="88750" y1="63500" x2="87375" y2="57250"/>
                        <a14:foregroundMark x1="25500" y1="23000" x2="18000" y2="27500"/>
                        <a14:foregroundMark x1="18000" y1="27500" x2="12125" y2="35000"/>
                        <a14:foregroundMark x1="12125" y1="35000" x2="12375" y2="38000"/>
                        <a14:foregroundMark x1="15500" y1="29875" x2="12750" y2="33625"/>
                        <a14:foregroundMark x1="26750" y1="22875" x2="45000" y2="20875"/>
                        <a14:foregroundMark x1="45000" y1="20875" x2="71250" y2="24125"/>
                        <a14:foregroundMark x1="71250" y1="24125" x2="77000" y2="28250"/>
                        <a14:foregroundMark x1="78125" y1="27250" x2="74000" y2="24875"/>
                        <a14:foregroundMark x1="63375" y1="21625" x2="46375" y2="20125"/>
                        <a14:foregroundMark x1="46375" y1="20125" x2="27625" y2="21875"/>
                        <a14:foregroundMark x1="65500" y1="21500" x2="69375" y2="22750"/>
                        <a14:foregroundMark x1="62500" y1="20250" x2="48625" y2="19000"/>
                        <a14:foregroundMark x1="47250" y1="20125" x2="39750" y2="20250"/>
                        <a14:foregroundMark x1="39750" y1="20250" x2="39500" y2="20250"/>
                        <a14:foregroundMark x1="7375" y1="59375" x2="7125" y2="68625"/>
                        <a14:foregroundMark x1="7125" y1="68625" x2="7375" y2="6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4" t="16667" r="7294" b="10239"/>
          <a:stretch/>
        </p:blipFill>
        <p:spPr bwMode="auto">
          <a:xfrm>
            <a:off x="8038465" y="1834089"/>
            <a:ext cx="1789042" cy="147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y Chocolaty Creamy Round Cake-Chocolate Truffle Cream Cake">
            <a:extLst>
              <a:ext uri="{FF2B5EF4-FFF2-40B4-BE49-F238E27FC236}">
                <a16:creationId xmlns:a16="http://schemas.microsoft.com/office/drawing/2014/main" id="{70A3E068-F0EB-4556-A1D1-2DD4BD91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800" r="93600">
                        <a14:foregroundMark x1="7800" y1="35600" x2="8600" y2="56800"/>
                        <a14:foregroundMark x1="91200" y1="32400" x2="93600" y2="44600"/>
                        <a14:foregroundMark x1="93600" y1="44600" x2="91800" y2="5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465" y="5193768"/>
            <a:ext cx="1924151" cy="19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F2CB54B-5F6E-449F-832C-386F142FE18B}"/>
              </a:ext>
            </a:extLst>
          </p:cNvPr>
          <p:cNvCxnSpPr>
            <a:stCxn id="1026" idx="3"/>
            <a:endCxn id="1032" idx="1"/>
          </p:cNvCxnSpPr>
          <p:nvPr/>
        </p:nvCxnSpPr>
        <p:spPr>
          <a:xfrm flipV="1">
            <a:off x="3940573" y="2572478"/>
            <a:ext cx="4097892" cy="211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D5507CA-DFD5-41EF-B024-4D9951E23F43}"/>
              </a:ext>
            </a:extLst>
          </p:cNvPr>
          <p:cNvCxnSpPr>
            <a:cxnSpLocks/>
            <a:stCxn id="1026" idx="3"/>
            <a:endCxn id="1030" idx="1"/>
          </p:cNvCxnSpPr>
          <p:nvPr/>
        </p:nvCxnSpPr>
        <p:spPr>
          <a:xfrm flipV="1">
            <a:off x="3940573" y="4202515"/>
            <a:ext cx="3962784" cy="48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4AF7028-4808-44E3-A41B-7C700D642D66}"/>
              </a:ext>
            </a:extLst>
          </p:cNvPr>
          <p:cNvCxnSpPr>
            <a:cxnSpLocks/>
            <a:stCxn id="1026" idx="3"/>
            <a:endCxn id="1034" idx="1"/>
          </p:cNvCxnSpPr>
          <p:nvPr/>
        </p:nvCxnSpPr>
        <p:spPr>
          <a:xfrm>
            <a:off x="3940573" y="4683083"/>
            <a:ext cx="4097892" cy="147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0FA6DE-5C5D-437E-AE83-77930B8406A8}"/>
              </a:ext>
            </a:extLst>
          </p:cNvPr>
          <p:cNvSpPr txBox="1"/>
          <p:nvPr/>
        </p:nvSpPr>
        <p:spPr>
          <a:xfrm>
            <a:off x="1757885" y="1986209"/>
            <a:ext cx="90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Classe</a:t>
            </a:r>
            <a:r>
              <a:rPr lang="en-US" dirty="0"/>
              <a:t>: Bolo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85B5AC8-4850-42FA-87C9-B3C5D947BBCB}"/>
              </a:ext>
            </a:extLst>
          </p:cNvPr>
          <p:cNvSpPr txBox="1"/>
          <p:nvPr/>
        </p:nvSpPr>
        <p:spPr>
          <a:xfrm>
            <a:off x="9874640" y="2131051"/>
            <a:ext cx="15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1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37BD384-8F33-46CC-9677-8402375E4639}"/>
              </a:ext>
            </a:extLst>
          </p:cNvPr>
          <p:cNvSpPr txBox="1"/>
          <p:nvPr/>
        </p:nvSpPr>
        <p:spPr>
          <a:xfrm>
            <a:off x="9874640" y="3869957"/>
            <a:ext cx="161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2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300FF80-41AE-4C71-AB52-F83C612EEBA0}"/>
              </a:ext>
            </a:extLst>
          </p:cNvPr>
          <p:cNvSpPr txBox="1"/>
          <p:nvPr/>
        </p:nvSpPr>
        <p:spPr>
          <a:xfrm>
            <a:off x="9934274" y="5815571"/>
            <a:ext cx="155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Objeto</a:t>
            </a:r>
            <a:r>
              <a:rPr lang="en-US" dirty="0"/>
              <a:t> bolo 3</a:t>
            </a:r>
            <a:endParaRPr lang="pt-BR" dirty="0"/>
          </a:p>
        </p:txBody>
      </p:sp>
      <p:sp>
        <p:nvSpPr>
          <p:cNvPr id="14" name="Cilindro 13">
            <a:extLst>
              <a:ext uri="{FF2B5EF4-FFF2-40B4-BE49-F238E27FC236}">
                <a16:creationId xmlns:a16="http://schemas.microsoft.com/office/drawing/2014/main" id="{E85B2C14-CC6F-48C5-8D8F-F4507BF75C1C}"/>
              </a:ext>
            </a:extLst>
          </p:cNvPr>
          <p:cNvSpPr/>
          <p:nvPr/>
        </p:nvSpPr>
        <p:spPr>
          <a:xfrm>
            <a:off x="619760" y="3110405"/>
            <a:ext cx="2868875" cy="188843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DAF56C-11B9-434F-84BD-8D7A757C8E63}"/>
              </a:ext>
            </a:extLst>
          </p:cNvPr>
          <p:cNvSpPr txBox="1"/>
          <p:nvPr/>
        </p:nvSpPr>
        <p:spPr>
          <a:xfrm>
            <a:off x="2705897" y="2897680"/>
            <a:ext cx="52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Cor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1433C74-1F9C-4028-884C-E0068972266E}"/>
              </a:ext>
            </a:extLst>
          </p:cNvPr>
          <p:cNvSpPr txBox="1"/>
          <p:nvPr/>
        </p:nvSpPr>
        <p:spPr>
          <a:xfrm>
            <a:off x="60333" y="2779086"/>
            <a:ext cx="231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Sabor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: Chocolate?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Morango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05CDCA8-709A-4B55-ABAA-7782C5A7B983}"/>
              </a:ext>
            </a:extLst>
          </p:cNvPr>
          <p:cNvSpPr txBox="1"/>
          <p:nvPr/>
        </p:nvSpPr>
        <p:spPr>
          <a:xfrm>
            <a:off x="-31233" y="5193768"/>
            <a:ext cx="90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Tamanho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A73C989-E74E-4DBC-BE1E-47C3122CC143}"/>
              </a:ext>
            </a:extLst>
          </p:cNvPr>
          <p:cNvSpPr txBox="1"/>
          <p:nvPr/>
        </p:nvSpPr>
        <p:spPr>
          <a:xfrm>
            <a:off x="912237" y="5998231"/>
            <a:ext cx="259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Tipo: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Casamento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 </a:t>
            </a:r>
            <a:r>
              <a:rPr lang="en-US" sz="1400" dirty="0" err="1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Aniversário</a:t>
            </a:r>
            <a:r>
              <a:rPr lang="en-US" sz="1400" dirty="0">
                <a:solidFill>
                  <a:schemeClr val="accent1"/>
                </a:solidFill>
                <a:latin typeface="Abadi Extra Light" panose="020B0604020202020204" pitchFamily="34" charset="0"/>
                <a:cs typeface="Aharoni" panose="02010803020104030203" pitchFamily="2" charset="-79"/>
              </a:rPr>
              <a:t>? 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6B797A-2E76-4E0E-B69E-BB2BBA9846F8}"/>
              </a:ext>
            </a:extLst>
          </p:cNvPr>
          <p:cNvSpPr txBox="1"/>
          <p:nvPr/>
        </p:nvSpPr>
        <p:spPr>
          <a:xfrm rot="19819956">
            <a:off x="4953006" y="3147805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99B9CA-BDE6-4D0E-88DD-2BD92E39C2A5}"/>
              </a:ext>
            </a:extLst>
          </p:cNvPr>
          <p:cNvSpPr txBox="1"/>
          <p:nvPr/>
        </p:nvSpPr>
        <p:spPr>
          <a:xfrm rot="21135940">
            <a:off x="5252729" y="3999813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A1F4FE4-FE1D-444A-B502-2A14509AB07F}"/>
              </a:ext>
            </a:extLst>
          </p:cNvPr>
          <p:cNvSpPr txBox="1"/>
          <p:nvPr/>
        </p:nvSpPr>
        <p:spPr>
          <a:xfrm rot="1149621">
            <a:off x="5133308" y="5150997"/>
            <a:ext cx="21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Instanciar</a:t>
            </a:r>
            <a:r>
              <a:rPr lang="en-US" dirty="0"/>
              <a:t> um </a:t>
            </a:r>
            <a:r>
              <a:rPr lang="en-US" dirty="0" err="1"/>
              <a:t>objeto</a:t>
            </a:r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036DF2F-74A1-469E-959D-99E889F7E0DD}"/>
              </a:ext>
            </a:extLst>
          </p:cNvPr>
          <p:cNvSpPr/>
          <p:nvPr/>
        </p:nvSpPr>
        <p:spPr>
          <a:xfrm>
            <a:off x="3155950" y="3009900"/>
            <a:ext cx="332685" cy="19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5A6D282-AA5C-432B-8233-30D2686AFE82}"/>
              </a:ext>
            </a:extLst>
          </p:cNvPr>
          <p:cNvCxnSpPr>
            <a:endCxn id="17" idx="2"/>
          </p:cNvCxnSpPr>
          <p:nvPr/>
        </p:nvCxnSpPr>
        <p:spPr>
          <a:xfrm flipV="1">
            <a:off x="3155950" y="3205457"/>
            <a:ext cx="166343" cy="99705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9227DA13-B8EE-4DAE-91E0-810BF6FD2403}"/>
              </a:ext>
            </a:extLst>
          </p:cNvPr>
          <p:cNvCxnSpPr>
            <a:cxnSpLocks/>
          </p:cNvCxnSpPr>
          <p:nvPr/>
        </p:nvCxnSpPr>
        <p:spPr>
          <a:xfrm>
            <a:off x="781746" y="3107678"/>
            <a:ext cx="201881" cy="3213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olchete Esquerdo 31">
            <a:extLst>
              <a:ext uri="{FF2B5EF4-FFF2-40B4-BE49-F238E27FC236}">
                <a16:creationId xmlns:a16="http://schemas.microsoft.com/office/drawing/2014/main" id="{B9ACFD4A-C0B6-407C-8D2C-065D5387A09B}"/>
              </a:ext>
            </a:extLst>
          </p:cNvPr>
          <p:cNvSpPr/>
          <p:nvPr/>
        </p:nvSpPr>
        <p:spPr>
          <a:xfrm>
            <a:off x="535120" y="3332471"/>
            <a:ext cx="45719" cy="186129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olchete Esquerdo 42">
            <a:extLst>
              <a:ext uri="{FF2B5EF4-FFF2-40B4-BE49-F238E27FC236}">
                <a16:creationId xmlns:a16="http://schemas.microsoft.com/office/drawing/2014/main" id="{E25623DE-0131-4728-8174-97275E2910A8}"/>
              </a:ext>
            </a:extLst>
          </p:cNvPr>
          <p:cNvSpPr/>
          <p:nvPr/>
        </p:nvSpPr>
        <p:spPr>
          <a:xfrm rot="16200000">
            <a:off x="2073371" y="4659072"/>
            <a:ext cx="138172" cy="2418013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8530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3668</TotalTime>
  <Words>850</Words>
  <Application>Microsoft Office PowerPoint</Application>
  <PresentationFormat>Widescreen</PresentationFormat>
  <Paragraphs>107</Paragraphs>
  <Slides>17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Abadi Extra Light</vt:lpstr>
      <vt:lpstr>Calibri</vt:lpstr>
      <vt:lpstr>Courier New</vt:lpstr>
      <vt:lpstr>Gill Sans MT</vt:lpstr>
      <vt:lpstr>Gill Sans Nova Cond Ultra Bold</vt:lpstr>
      <vt:lpstr>Wingdings 2</vt:lpstr>
      <vt:lpstr>Dividendo</vt:lpstr>
      <vt:lpstr>C#</vt:lpstr>
      <vt:lpstr>Paradigma</vt:lpstr>
      <vt:lpstr>Paradigma</vt:lpstr>
      <vt:lpstr>Regras de Negócio</vt:lpstr>
      <vt:lpstr>OBSERVAÇõES</vt:lpstr>
      <vt:lpstr>Paradigma ESTRUTURAL ou Procedural</vt:lpstr>
      <vt:lpstr>E se…</vt:lpstr>
      <vt:lpstr>Paradigima da orientação a objetos</vt:lpstr>
      <vt:lpstr>Classes e objetos</vt:lpstr>
      <vt:lpstr>Sugestão</vt:lpstr>
      <vt:lpstr>Apresentação do PowerPoint</vt:lpstr>
      <vt:lpstr>Apresentação do PowerPoint</vt:lpstr>
      <vt:lpstr>Apresentação do PowerPoint</vt:lpstr>
      <vt:lpstr>Paradigma de orientação a objeto</vt:lpstr>
      <vt:lpstr>Pilares da orientação a objeto</vt:lpstr>
      <vt:lpstr>Abstração </vt:lpstr>
      <vt:lpstr>Encapsulamento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</dc:title>
  <dc:creator>Daniel</dc:creator>
  <cp:lastModifiedBy>Daniel</cp:lastModifiedBy>
  <cp:revision>14</cp:revision>
  <dcterms:created xsi:type="dcterms:W3CDTF">2021-11-30T14:34:59Z</dcterms:created>
  <dcterms:modified xsi:type="dcterms:W3CDTF">2021-12-17T02:20:09Z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